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48"/>
  </p:notesMasterIdLst>
  <p:handoutMasterIdLst>
    <p:handoutMasterId r:id="rId49"/>
  </p:handoutMasterIdLst>
  <p:sldIdLst>
    <p:sldId id="787" r:id="rId5"/>
    <p:sldId id="695" r:id="rId6"/>
    <p:sldId id="790" r:id="rId7"/>
    <p:sldId id="791" r:id="rId8"/>
    <p:sldId id="731" r:id="rId9"/>
    <p:sldId id="788" r:id="rId10"/>
    <p:sldId id="794" r:id="rId11"/>
    <p:sldId id="795" r:id="rId12"/>
    <p:sldId id="796" r:id="rId13"/>
    <p:sldId id="797" r:id="rId14"/>
    <p:sldId id="793" r:id="rId15"/>
    <p:sldId id="798" r:id="rId16"/>
    <p:sldId id="799" r:id="rId17"/>
    <p:sldId id="792" r:id="rId18"/>
    <p:sldId id="810" r:id="rId19"/>
    <p:sldId id="811" r:id="rId20"/>
    <p:sldId id="812" r:id="rId21"/>
    <p:sldId id="813" r:id="rId22"/>
    <p:sldId id="815" r:id="rId23"/>
    <p:sldId id="814" r:id="rId24"/>
    <p:sldId id="816" r:id="rId25"/>
    <p:sldId id="817" r:id="rId26"/>
    <p:sldId id="818" r:id="rId27"/>
    <p:sldId id="819" r:id="rId28"/>
    <p:sldId id="820" r:id="rId29"/>
    <p:sldId id="821" r:id="rId30"/>
    <p:sldId id="801" r:id="rId31"/>
    <p:sldId id="800" r:id="rId32"/>
    <p:sldId id="802" r:id="rId33"/>
    <p:sldId id="803" r:id="rId34"/>
    <p:sldId id="804" r:id="rId35"/>
    <p:sldId id="805" r:id="rId36"/>
    <p:sldId id="806" r:id="rId37"/>
    <p:sldId id="807" r:id="rId38"/>
    <p:sldId id="808" r:id="rId39"/>
    <p:sldId id="809" r:id="rId40"/>
    <p:sldId id="789" r:id="rId41"/>
    <p:sldId id="770" r:id="rId42"/>
    <p:sldId id="771" r:id="rId43"/>
    <p:sldId id="784" r:id="rId44"/>
    <p:sldId id="724" r:id="rId45"/>
    <p:sldId id="772" r:id="rId46"/>
    <p:sldId id="786" r:id="rId47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791"/>
            <p14:sldId id="731"/>
            <p14:sldId id="788"/>
            <p14:sldId id="794"/>
            <p14:sldId id="795"/>
            <p14:sldId id="796"/>
            <p14:sldId id="797"/>
            <p14:sldId id="793"/>
            <p14:sldId id="798"/>
            <p14:sldId id="799"/>
            <p14:sldId id="792"/>
            <p14:sldId id="810"/>
            <p14:sldId id="811"/>
            <p14:sldId id="812"/>
            <p14:sldId id="813"/>
            <p14:sldId id="815"/>
            <p14:sldId id="814"/>
            <p14:sldId id="816"/>
            <p14:sldId id="817"/>
            <p14:sldId id="818"/>
            <p14:sldId id="819"/>
            <p14:sldId id="820"/>
            <p14:sldId id="821"/>
            <p14:sldId id="801"/>
            <p14:sldId id="800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789"/>
          </p14:sldIdLst>
        </p14:section>
        <p14:section name="Templates" id="{03288CC6-9D09-7742-A827-039629FA1D54}">
          <p14:sldIdLst>
            <p14:sldId id="770"/>
            <p14:sldId id="771"/>
            <p14:sldId id="784"/>
            <p14:sldId id="724"/>
            <p14:sldId id="772"/>
            <p14:sldId id="7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1144" autoAdjust="0"/>
  </p:normalViewPr>
  <p:slideViewPr>
    <p:cSldViewPr snapToGrid="0">
      <p:cViewPr varScale="1">
        <p:scale>
          <a:sx n="68" d="100"/>
          <a:sy n="68" d="100"/>
        </p:scale>
        <p:origin x="836" y="4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NVIDIA</c:v>
                </c:pt>
              </c:strCache>
            </c:strRef>
          </c:tx>
          <c:spPr>
            <a:ln w="25400">
              <a:solidFill>
                <a:srgbClr val="76B900"/>
              </a:solidFill>
            </a:ln>
          </c:spPr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7D4-4D99-89F4-FE5ED443D7F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57D4-4D99-89F4-FE5ED443D7FF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57D4-4D99-89F4-FE5ED443D7FF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57D4-4D99-89F4-FE5ED443D7FF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57D4-4D99-89F4-FE5ED443D7FF}"/>
              </c:ext>
            </c:extLst>
          </c:dPt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32</c:v>
                </c:pt>
                <c:pt idx="1">
                  <c:v>25</c:v>
                </c:pt>
                <c:pt idx="2">
                  <c:v>31</c:v>
                </c:pt>
                <c:pt idx="3">
                  <c:v>33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7D4-4D99-89F4-FE5ED443D7FF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8564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30</c:v>
                </c:pt>
                <c:pt idx="1">
                  <c:v>5</c:v>
                </c:pt>
                <c:pt idx="2">
                  <c:v>7</c:v>
                </c:pt>
                <c:pt idx="3">
                  <c:v>19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7D4-4D99-89F4-FE5ED443D7FF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71C5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21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7D4-4D99-89F4-FE5ED443D7FF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C00000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Sheet1!$F$3:$F$7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3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7D4-4D99-89F4-FE5ED443D7FF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6E6E6E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Sheet1!$G$3:$G$7</c:f>
              <c:numCache>
                <c:formatCode>General</c:formatCode>
                <c:ptCount val="5"/>
                <c:pt idx="0">
                  <c:v>5</c:v>
                </c:pt>
                <c:pt idx="1">
                  <c:v>12</c:v>
                </c:pt>
                <c:pt idx="2">
                  <c:v>19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7D4-4D99-89F4-FE5ED443D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28133120"/>
        <c:axId val="-1428135840"/>
      </c:lineChart>
      <c:catAx>
        <c:axId val="-1428133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6E6E6E"/>
            </a:solidFill>
          </a:ln>
        </c:spPr>
        <c:crossAx val="-1428135840"/>
        <c:crosses val="autoZero"/>
        <c:auto val="1"/>
        <c:lblAlgn val="ctr"/>
        <c:lblOffset val="100"/>
        <c:noMultiLvlLbl val="0"/>
      </c:catAx>
      <c:valAx>
        <c:axId val="-1428135840"/>
        <c:scaling>
          <c:orientation val="minMax"/>
          <c:max val="35"/>
        </c:scaling>
        <c:delete val="0"/>
        <c:axPos val="l"/>
        <c:majorGridlines>
          <c:spPr>
            <a:ln w="3175">
              <a:solidFill>
                <a:srgbClr val="B3B3B3">
                  <a:lumMod val="60000"/>
                  <a:lumOff val="40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-1428133120"/>
        <c:crosses val="autoZero"/>
        <c:crossBetween val="between"/>
        <c:majorUnit val="5"/>
      </c:valAx>
      <c:spPr>
        <a:solidFill>
          <a:srgbClr val="B3B3B3">
            <a:lumMod val="20000"/>
            <a:lumOff val="80000"/>
            <a:alpha val="50000"/>
          </a:srgbClr>
        </a:solidFill>
        <a:ln>
          <a:noFill/>
        </a:ln>
      </c:spPr>
    </c:plotArea>
    <c:legend>
      <c:legendPos val="t"/>
      <c:layout>
        <c:manualLayout>
          <c:xMode val="edge"/>
          <c:yMode val="edge"/>
          <c:x val="0.2253839686109898"/>
          <c:y val="7.8309823258223041E-2"/>
          <c:w val="0.51611721457434023"/>
          <c:h val="7.1767972721050538E-2"/>
        </c:manualLayout>
      </c:layout>
      <c:overlay val="0"/>
      <c:spPr>
        <a:ln w="34925">
          <a:noFill/>
        </a:ln>
      </c:spPr>
    </c:legend>
    <c:plotVisOnly val="1"/>
    <c:dispBlanksAs val="gap"/>
    <c:showDLblsOverMax val="0"/>
  </c:chart>
  <c:txPr>
    <a:bodyPr/>
    <a:lstStyle/>
    <a:p>
      <a:pPr>
        <a:defRPr sz="900">
          <a:solidFill>
            <a:schemeClr val="bg1"/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09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2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7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&lt;OTHER DATASET&gt;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18315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690" y="2307103"/>
            <a:ext cx="9779420" cy="2824491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Dataset: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Temperature column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716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0D98-4971-4A07-8E5B-6F92C3EB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3563F-174D-45C9-BAB4-50D96B286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Normalizing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53DAD-A6D0-454E-98B7-8C4E174F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79629"/>
            <a:ext cx="7550870" cy="41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78D-22D4-4D1C-8A13-C34E923B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47392-2E52-4EE4-8A0B-EB7A8467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911" y="1784996"/>
            <a:ext cx="8088198" cy="43872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F026-3191-4A98-84E5-6E7191209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Elbow curve: To determine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23300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8176-93AC-4E89-9D89-71A91585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D5D1-D954-4C72-BB50-E270F3DE4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 (n=3)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B137-52D9-443E-90CD-C78FDE44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6" y="2015912"/>
            <a:ext cx="7701698" cy="39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7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B43-5A55-4E6B-9DD0-95EAB9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1F29D7-9934-489D-81AA-87A7AB24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79" y="2103437"/>
            <a:ext cx="8220174" cy="38637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92FE-13EC-41DF-8DAB-7F66938BB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27265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35C-8F05-44BD-8433-0C4F475C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76B-E90E-490A-AEAE-F7BBEDC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 number of more or less continuous values into a smaller number of "bins“.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3 bins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14.775, 15.204 = Low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15.204, 15.631 = Medium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15.631, 16.059 = High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0E3B-5978-4148-835B-8D8AF3F4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binning: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4293A-2FEB-4366-8008-A697734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60" y="4359995"/>
            <a:ext cx="79819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4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41D8-F1A9-49A6-A0D0-9C7CB3F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87CD-BD05-43C1-84AB-62E86D3F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unbalanced (</a:t>
            </a:r>
            <a:r>
              <a:rPr lang="en-US" dirty="0" err="1"/>
              <a:t>eg</a:t>
            </a:r>
            <a:r>
              <a:rPr lang="en-US" dirty="0"/>
              <a:t> Oil is 3x Gas): 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7F79D-4E4C-46CF-8A45-B8641AB03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Processing: feature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84043-CE24-4C75-8B1F-ECFA83E9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2835136"/>
            <a:ext cx="8314440" cy="2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D61F-947B-4D2F-B3A4-A8CEF7DE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2AF7-34C1-42B0-A819-3C8705FF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on the 5d data and see if we can reproduce the actual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We don't have the </a:t>
            </a:r>
            <a:r>
              <a:rPr lang="en-US" dirty="0" err="1"/>
              <a:t>TempGlobal_bins</a:t>
            </a:r>
            <a:r>
              <a:rPr lang="en-US" dirty="0"/>
              <a:t> labels (final labels).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Aim: Divide the data into </a:t>
            </a:r>
            <a:r>
              <a:rPr lang="en-US" dirty="0" err="1"/>
              <a:t>TempGlobal_bins</a:t>
            </a:r>
            <a:r>
              <a:rPr lang="en-US" dirty="0"/>
              <a:t> (i.e. low, medium and high)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92CB-D63D-4105-9A7D-8AB966E7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39372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E214-BD1B-47A2-8E8F-921ECC60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A22F-58DB-4CFF-B80E-750B6848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to reduce the dimensionality of the original feature space by projecting it onto a smaller subspace.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dimensional to 2 dimensional i.e. PCA1 and PCA2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7B9D-7E6C-49EA-BD7E-7A3AB4362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E0DCD-3CFA-40C1-8A11-7E861A4E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88" y="3514507"/>
            <a:ext cx="7432446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F7A0-53EE-41D2-AF1B-4461CCC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0F492-89A1-48A7-B5A1-62577632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664" y="1850465"/>
            <a:ext cx="6221691" cy="41167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AB858-4CD8-477E-934B-F49FE4004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Predicted</a:t>
            </a:r>
          </a:p>
        </p:txBody>
      </p:sp>
    </p:spTree>
    <p:extLst>
      <p:ext uri="{BB962C8B-B14F-4D97-AF65-F5344CB8AC3E}">
        <p14:creationId xmlns:p14="http://schemas.microsoft.com/office/powerpoint/2010/main" val="23452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0C6B-76D7-46FD-941E-DBC47EA0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9DD378-5B24-4E1D-90BA-25E507B35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932" y="1850464"/>
            <a:ext cx="6091896" cy="42109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F23B0-5ED9-43CA-B027-08C5C602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Actual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BFAE-D6C7-4663-9083-9125155B583E}"/>
              </a:ext>
            </a:extLst>
          </p:cNvPr>
          <p:cNvSpPr txBox="1"/>
          <p:nvPr/>
        </p:nvSpPr>
        <p:spPr>
          <a:xfrm>
            <a:off x="8842341" y="5565352"/>
            <a:ext cx="20267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30.73%</a:t>
            </a:r>
          </a:p>
        </p:txBody>
      </p:sp>
    </p:spTree>
    <p:extLst>
      <p:ext uri="{BB962C8B-B14F-4D97-AF65-F5344CB8AC3E}">
        <p14:creationId xmlns:p14="http://schemas.microsoft.com/office/powerpoint/2010/main" val="360661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2302-9113-49F0-85A1-386BFE71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22F2A-83D6-4C2D-B553-10173DB6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29" y="2103438"/>
            <a:ext cx="6485640" cy="36941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EE1E-B597-4487-A178-56F2F4D9F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Gaussian Mixture Model (GMM)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D8868-B85C-4112-B8CB-D1D0F10C9586}"/>
              </a:ext>
            </a:extLst>
          </p:cNvPr>
          <p:cNvSpPr txBox="1"/>
          <p:nvPr/>
        </p:nvSpPr>
        <p:spPr>
          <a:xfrm>
            <a:off x="8946037" y="5324430"/>
            <a:ext cx="178166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29.60%</a:t>
            </a:r>
          </a:p>
        </p:txBody>
      </p:sp>
    </p:spTree>
    <p:extLst>
      <p:ext uri="{BB962C8B-B14F-4D97-AF65-F5344CB8AC3E}">
        <p14:creationId xmlns:p14="http://schemas.microsoft.com/office/powerpoint/2010/main" val="10165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294-557A-423E-964B-06DBD5A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4BAC42-0DAC-499B-86A0-47FED14D4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154751"/>
              </p:ext>
            </p:extLst>
          </p:nvPr>
        </p:nvGraphicFramePr>
        <p:xfrm>
          <a:off x="405353" y="2103438"/>
          <a:ext cx="10054683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014">
                  <a:extLst>
                    <a:ext uri="{9D8B030D-6E8A-4147-A177-3AD203B41FA5}">
                      <a16:colId xmlns:a16="http://schemas.microsoft.com/office/drawing/2014/main" val="2693749028"/>
                    </a:ext>
                  </a:extLst>
                </a:gridCol>
                <a:gridCol w="1244148">
                  <a:extLst>
                    <a:ext uri="{9D8B030D-6E8A-4147-A177-3AD203B41FA5}">
                      <a16:colId xmlns:a16="http://schemas.microsoft.com/office/drawing/2014/main" val="3293226773"/>
                    </a:ext>
                  </a:extLst>
                </a:gridCol>
                <a:gridCol w="1550399">
                  <a:extLst>
                    <a:ext uri="{9D8B030D-6E8A-4147-A177-3AD203B41FA5}">
                      <a16:colId xmlns:a16="http://schemas.microsoft.com/office/drawing/2014/main" val="1090270125"/>
                    </a:ext>
                  </a:extLst>
                </a:gridCol>
                <a:gridCol w="1443868">
                  <a:extLst>
                    <a:ext uri="{9D8B030D-6E8A-4147-A177-3AD203B41FA5}">
                      <a16:colId xmlns:a16="http://schemas.microsoft.com/office/drawing/2014/main" val="114372986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402982353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2648831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4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CorrelationAttributeEval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38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GainRatioAttributeEval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OneRAttributeEval</a:t>
                      </a:r>
                      <a:endParaRPr lang="en-US" sz="16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0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InfoGainAttributeEval</a:t>
                      </a:r>
                      <a:endParaRPr lang="en-US" sz="16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3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PrincipalComponents</a:t>
                      </a:r>
                      <a:endParaRPr lang="en-US" sz="16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267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54CA-4C14-4467-82DE-5B15D94BD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Selection: Ranking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401051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125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9099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23230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17307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248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078" y="2716768"/>
            <a:ext cx="831464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 algn="ctr"/>
            <a:r>
              <a:rPr lang="en-US" sz="4200" b="1" dirty="0">
                <a:solidFill>
                  <a:schemeClr val="tx2"/>
                </a:solidFill>
                <a:latin typeface="Trebuchet MS" panose="020B0603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2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Multi-image layout 4up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Title with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72500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1" y="4923521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545499" y="4923521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32001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7ACD0F-C95E-44C1-8C60-A8F0B7DB5919}"/>
              </a:ext>
            </a:extLst>
          </p:cNvPr>
          <p:cNvSpPr/>
          <p:nvPr/>
        </p:nvSpPr>
        <p:spPr>
          <a:xfrm>
            <a:off x="5545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EB957-748E-47F1-A313-3F418FAA0091}"/>
              </a:ext>
            </a:extLst>
          </p:cNvPr>
          <p:cNvSpPr/>
          <p:nvPr/>
        </p:nvSpPr>
        <p:spPr>
          <a:xfrm>
            <a:off x="30590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FCAFA5-2DF9-478A-B884-97C4428C48C8}"/>
              </a:ext>
            </a:extLst>
          </p:cNvPr>
          <p:cNvSpPr/>
          <p:nvPr/>
        </p:nvSpPr>
        <p:spPr>
          <a:xfrm>
            <a:off x="572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C76C8-33DE-4E31-A5D8-58068D7229C2}"/>
              </a:ext>
            </a:extLst>
          </p:cNvPr>
          <p:cNvSpPr/>
          <p:nvPr/>
        </p:nvSpPr>
        <p:spPr>
          <a:xfrm>
            <a:off x="8032001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Text goes here</a:t>
            </a:r>
          </a:p>
          <a:p>
            <a:pPr lvl="0"/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B156F-1FB5-4A19-BD88-738D33EC4C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88" y="0"/>
            <a:ext cx="5988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1" y="1798590"/>
            <a:ext cx="5097133" cy="618631"/>
          </a:xfrm>
        </p:spPr>
        <p:txBody>
          <a:bodyPr/>
          <a:lstStyle/>
          <a:p>
            <a:r>
              <a:rPr lang="en-US" dirty="0"/>
              <a:t>Imagery, chart </a:t>
            </a:r>
            <a:br>
              <a:rPr lang="en-US" dirty="0"/>
            </a:br>
            <a:r>
              <a:rPr lang="en-US" dirty="0"/>
              <a:t>and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32" y="3071579"/>
            <a:ext cx="3412224" cy="2517089"/>
          </a:xfrm>
        </p:spPr>
        <p:txBody>
          <a:bodyPr/>
          <a:lstStyle/>
          <a:p>
            <a:pPr lvl="0"/>
            <a:r>
              <a:rPr lang="en-US" sz="1400" dirty="0"/>
              <a:t>Use body text sparingly on slide types that include other information, such as, an image and data/chart. Too much on the slide might be hard for the viewer to take in.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67D380-6C68-4AC3-AFEF-C29F70AE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52" t="4751" r="30168"/>
          <a:stretch/>
        </p:blipFill>
        <p:spPr>
          <a:xfrm>
            <a:off x="5365579" y="3165570"/>
            <a:ext cx="4520944" cy="2574362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113A6A6-15EA-425D-AA5D-8CE0BF9843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383890"/>
              </p:ext>
            </p:extLst>
          </p:nvPr>
        </p:nvGraphicFramePr>
        <p:xfrm>
          <a:off x="5087224" y="149115"/>
          <a:ext cx="5249678" cy="277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26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Quoted text example goes here. Trebuchet, 42 pt. Use with shorter (headline type) quotes.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Quote Source, Trebuchet 16 </a:t>
            </a:r>
            <a:r>
              <a:rPr lang="en-US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pt</a:t>
            </a:r>
            <a:endParaRPr lang="en-US" sz="1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CD5C607-D8C9-454F-B14C-50178B18EF21}"/>
              </a:ext>
            </a:extLst>
          </p:cNvPr>
          <p:cNvSpPr/>
          <p:nvPr/>
        </p:nvSpPr>
        <p:spPr>
          <a:xfrm>
            <a:off x="-31044" y="2061106"/>
            <a:ext cx="11034888" cy="32621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rgbClr val="000000">
                  <a:alpha val="85000"/>
                </a:srgbClr>
              </a:gs>
              <a:gs pos="1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4">
                    <a:lumMod val="50000"/>
                  </a:schemeClr>
                </a:gs>
                <a:gs pos="21000">
                  <a:schemeClr val="bg2">
                    <a:lumMod val="50000"/>
                  </a:schemeClr>
                </a:gs>
                <a:gs pos="29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with images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300A31-5F03-45E6-B4CC-FCC87AFBE39B}"/>
              </a:ext>
            </a:extLst>
          </p:cNvPr>
          <p:cNvCxnSpPr/>
          <p:nvPr/>
        </p:nvCxnSpPr>
        <p:spPr>
          <a:xfrm>
            <a:off x="2416566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CE6F02-4307-4198-B803-6C37AADDBC28}"/>
              </a:ext>
            </a:extLst>
          </p:cNvPr>
          <p:cNvSpPr txBox="1"/>
          <p:nvPr/>
        </p:nvSpPr>
        <p:spPr>
          <a:xfrm>
            <a:off x="2188989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5" name="Picture 2" descr="https://i.pinimg.com/originals/55/44/2f/55442f8d07a074dfa25e4b37ca62709a.jpg">
            <a:extLst>
              <a:ext uri="{FF2B5EF4-FFF2-40B4-BE49-F238E27FC236}">
                <a16:creationId xmlns:a16="http://schemas.microsoft.com/office/drawing/2014/main" id="{2342A279-3899-4DE1-841D-2D9C0113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84" t="43468" r="23953" b="4232"/>
          <a:stretch/>
        </p:blipFill>
        <p:spPr bwMode="auto">
          <a:xfrm>
            <a:off x="1633373" y="1836254"/>
            <a:ext cx="1578560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DAA906-2357-4527-A894-A86C7B10F661}"/>
              </a:ext>
            </a:extLst>
          </p:cNvPr>
          <p:cNvCxnSpPr/>
          <p:nvPr/>
        </p:nvCxnSpPr>
        <p:spPr>
          <a:xfrm>
            <a:off x="4460410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0555A6-C4F0-49A6-9B95-79975D911E71}"/>
              </a:ext>
            </a:extLst>
          </p:cNvPr>
          <p:cNvSpPr txBox="1"/>
          <p:nvPr/>
        </p:nvSpPr>
        <p:spPr>
          <a:xfrm>
            <a:off x="4232926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5419A67-AFC5-4145-A73E-D425DD86F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0" r="34138" b="13571"/>
          <a:stretch/>
        </p:blipFill>
        <p:spPr>
          <a:xfrm>
            <a:off x="3671895" y="2625385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E622A2D-AA37-42DF-BFA7-E673EDCCBF54}"/>
              </a:ext>
            </a:extLst>
          </p:cNvPr>
          <p:cNvSpPr txBox="1"/>
          <p:nvPr/>
        </p:nvSpPr>
        <p:spPr>
          <a:xfrm>
            <a:off x="6287925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A7CAF0-5995-4C6E-9D6E-3D43D135168D}"/>
              </a:ext>
            </a:extLst>
          </p:cNvPr>
          <p:cNvCxnSpPr>
            <a:cxnSpLocks/>
          </p:cNvCxnSpPr>
          <p:nvPr/>
        </p:nvCxnSpPr>
        <p:spPr>
          <a:xfrm>
            <a:off x="6499765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93018E9-9F26-47AA-81F4-030ABAC9A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72" t="13993" r="24022" b="5542"/>
          <a:stretch/>
        </p:blipFill>
        <p:spPr>
          <a:xfrm>
            <a:off x="5717793" y="1556404"/>
            <a:ext cx="1580704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53E8075-00AD-4885-8897-9EB32A8F81C7}"/>
              </a:ext>
            </a:extLst>
          </p:cNvPr>
          <p:cNvSpPr txBox="1"/>
          <p:nvPr/>
        </p:nvSpPr>
        <p:spPr>
          <a:xfrm>
            <a:off x="8329840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0FE729-1E06-4D04-9168-45C1C3399BE6}"/>
              </a:ext>
            </a:extLst>
          </p:cNvPr>
          <p:cNvCxnSpPr/>
          <p:nvPr/>
        </p:nvCxnSpPr>
        <p:spPr>
          <a:xfrm>
            <a:off x="8545783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A530A8B-C12C-4364-8F89-B8E4D4A9A4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32" t="21249" r="61545" b="10646"/>
          <a:stretch/>
        </p:blipFill>
        <p:spPr>
          <a:xfrm>
            <a:off x="7768910" y="1970166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0452DC-2F10-4B87-BBCC-5D5CD0824836}"/>
              </a:ext>
            </a:extLst>
          </p:cNvPr>
          <p:cNvSpPr/>
          <p:nvPr/>
        </p:nvSpPr>
        <p:spPr>
          <a:xfrm>
            <a:off x="3809033" y="4274074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2BDC68-2EDB-477C-A3D5-490117D2C4CF}"/>
              </a:ext>
            </a:extLst>
          </p:cNvPr>
          <p:cNvSpPr/>
          <p:nvPr/>
        </p:nvSpPr>
        <p:spPr>
          <a:xfrm>
            <a:off x="5852110" y="3207298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08B85B-8D02-403F-A6FC-8FA8C01AB119}"/>
              </a:ext>
            </a:extLst>
          </p:cNvPr>
          <p:cNvSpPr/>
          <p:nvPr/>
        </p:nvSpPr>
        <p:spPr>
          <a:xfrm>
            <a:off x="7899078" y="3625307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17918-E754-4FB8-AD48-D7329DD9BE88}"/>
              </a:ext>
            </a:extLst>
          </p:cNvPr>
          <p:cNvSpPr/>
          <p:nvPr/>
        </p:nvSpPr>
        <p:spPr>
          <a:xfrm>
            <a:off x="1757057" y="3493955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F38E2A-C7D5-44E8-808D-8195828537F7}"/>
              </a:ext>
            </a:extLst>
          </p:cNvPr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23A7BB-3567-4939-840D-5E0C5CA3B540}"/>
              </a:ext>
            </a:extLst>
          </p:cNvPr>
          <p:cNvSpPr/>
          <p:nvPr/>
        </p:nvSpPr>
        <p:spPr>
          <a:xfrm>
            <a:off x="2375504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A8D55-3E70-49FA-9EF6-AB93ED21D5E4}"/>
              </a:ext>
            </a:extLst>
          </p:cNvPr>
          <p:cNvSpPr/>
          <p:nvPr/>
        </p:nvSpPr>
        <p:spPr>
          <a:xfrm>
            <a:off x="4423968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A3616F-D4F6-45F5-B431-46FE0E636300}"/>
              </a:ext>
            </a:extLst>
          </p:cNvPr>
          <p:cNvSpPr/>
          <p:nvPr/>
        </p:nvSpPr>
        <p:spPr>
          <a:xfrm>
            <a:off x="6467045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FDEEB77-85CB-4C43-BE67-6A411C02E343}"/>
              </a:ext>
            </a:extLst>
          </p:cNvPr>
          <p:cNvSpPr/>
          <p:nvPr/>
        </p:nvSpPr>
        <p:spPr>
          <a:xfrm>
            <a:off x="8516009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2EFDB7-85C5-4491-B33D-0940F07C046F}"/>
              </a:ext>
            </a:extLst>
          </p:cNvPr>
          <p:cNvCxnSpPr>
            <a:cxnSpLocks/>
          </p:cNvCxnSpPr>
          <p:nvPr/>
        </p:nvCxnSpPr>
        <p:spPr>
          <a:xfrm flipV="1">
            <a:off x="0" y="5314269"/>
            <a:ext cx="10972799" cy="14883"/>
          </a:xfrm>
          <a:prstGeom prst="line">
            <a:avLst/>
          </a:prstGeom>
          <a:ln w="12700">
            <a:gradFill>
              <a:gsLst>
                <a:gs pos="0">
                  <a:schemeClr val="bg2">
                    <a:lumMod val="75000"/>
                    <a:alpha val="0"/>
                  </a:schemeClr>
                </a:gs>
                <a:gs pos="16000">
                  <a:schemeClr val="bg2">
                    <a:lumMod val="75000"/>
                  </a:schemeClr>
                </a:gs>
                <a:gs pos="88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D6F2-7484-44E3-B052-EDABFD69B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&lt;Explanation&gt;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2C24E92-A1FE-4600-B02C-7A516C3ABD5A}"/>
              </a:ext>
            </a:extLst>
          </p:cNvPr>
          <p:cNvSpPr>
            <a:spLocks noEditPoints="1"/>
          </p:cNvSpPr>
          <p:nvPr/>
        </p:nvSpPr>
        <p:spPr bwMode="auto">
          <a:xfrm>
            <a:off x="1188583" y="1850464"/>
            <a:ext cx="8595634" cy="4166614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4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7 w 3505"/>
              <a:gd name="T29" fmla="*/ 481 h 1699"/>
              <a:gd name="T30" fmla="*/ 1053 w 3505"/>
              <a:gd name="T31" fmla="*/ 1663 h 1699"/>
              <a:gd name="T32" fmla="*/ 1558 w 3505"/>
              <a:gd name="T33" fmla="*/ 359 h 1699"/>
              <a:gd name="T34" fmla="*/ 1510 w 3505"/>
              <a:gd name="T35" fmla="*/ 171 h 1699"/>
              <a:gd name="T36" fmla="*/ 1201 w 3505"/>
              <a:gd name="T37" fmla="*/ 252 h 1699"/>
              <a:gd name="T38" fmla="*/ 1103 w 3505"/>
              <a:gd name="T39" fmla="*/ 568 h 1699"/>
              <a:gd name="T40" fmla="*/ 967 w 3505"/>
              <a:gd name="T41" fmla="*/ 902 h 1699"/>
              <a:gd name="T42" fmla="*/ 1679 w 3505"/>
              <a:gd name="T43" fmla="*/ 547 h 1699"/>
              <a:gd name="T44" fmla="*/ 1631 w 3505"/>
              <a:gd name="T45" fmla="*/ 448 h 1699"/>
              <a:gd name="T46" fmla="*/ 1628 w 3505"/>
              <a:gd name="T47" fmla="*/ 490 h 1699"/>
              <a:gd name="T48" fmla="*/ 998 w 3505"/>
              <a:gd name="T49" fmla="*/ 18 h 1699"/>
              <a:gd name="T50" fmla="*/ 1000 w 3505"/>
              <a:gd name="T51" fmla="*/ 363 h 1699"/>
              <a:gd name="T52" fmla="*/ 1843 w 3505"/>
              <a:gd name="T53" fmla="*/ 119 h 1699"/>
              <a:gd name="T54" fmla="*/ 2675 w 3505"/>
              <a:gd name="T55" fmla="*/ 97 h 1699"/>
              <a:gd name="T56" fmla="*/ 2370 w 3505"/>
              <a:gd name="T57" fmla="*/ 210 h 1699"/>
              <a:gd name="T58" fmla="*/ 177 w 3505"/>
              <a:gd name="T59" fmla="*/ 492 h 1699"/>
              <a:gd name="T60" fmla="*/ 571 w 3505"/>
              <a:gd name="T61" fmla="*/ 232 h 1699"/>
              <a:gd name="T62" fmla="*/ 723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1 w 3505"/>
              <a:gd name="T71" fmla="*/ 1255 h 1699"/>
              <a:gd name="T72" fmla="*/ 2849 w 3505"/>
              <a:gd name="T73" fmla="*/ 945 h 1699"/>
              <a:gd name="T74" fmla="*/ 2886 w 3505"/>
              <a:gd name="T75" fmla="*/ 972 h 1699"/>
              <a:gd name="T76" fmla="*/ 2891 w 3505"/>
              <a:gd name="T77" fmla="*/ 1211 h 1699"/>
              <a:gd name="T78" fmla="*/ 2812 w 3505"/>
              <a:gd name="T79" fmla="*/ 994 h 1699"/>
              <a:gd name="T80" fmla="*/ 1905 w 3505"/>
              <a:gd name="T81" fmla="*/ 454 h 1699"/>
              <a:gd name="T82" fmla="*/ 1794 w 3505"/>
              <a:gd name="T83" fmla="*/ 641 h 1699"/>
              <a:gd name="T84" fmla="*/ 2700 w 3505"/>
              <a:gd name="T85" fmla="*/ 1088 h 1699"/>
              <a:gd name="T86" fmla="*/ 2729 w 3505"/>
              <a:gd name="T87" fmla="*/ 892 h 1699"/>
              <a:gd name="T88" fmla="*/ 3036 w 3505"/>
              <a:gd name="T89" fmla="*/ 698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4 w 3505"/>
              <a:gd name="T99" fmla="*/ 623 h 1699"/>
              <a:gd name="T100" fmla="*/ 2871 w 3505"/>
              <a:gd name="T101" fmla="*/ 1124 h 1699"/>
              <a:gd name="T102" fmla="*/ 2750 w 3505"/>
              <a:gd name="T103" fmla="*/ 206 h 1699"/>
              <a:gd name="T104" fmla="*/ 2159 w 3505"/>
              <a:gd name="T105" fmla="*/ 308 h 1699"/>
              <a:gd name="T106" fmla="*/ 1762 w 3505"/>
              <a:gd name="T107" fmla="*/ 412 h 1699"/>
              <a:gd name="T108" fmla="*/ 1835 w 3505"/>
              <a:gd name="T109" fmla="*/ 506 h 1699"/>
              <a:gd name="T110" fmla="*/ 1871 w 3505"/>
              <a:gd name="T111" fmla="*/ 673 h 1699"/>
              <a:gd name="T112" fmla="*/ 1952 w 3505"/>
              <a:gd name="T113" fmla="*/ 687 h 1699"/>
              <a:gd name="T114" fmla="*/ 1708 w 3505"/>
              <a:gd name="T115" fmla="*/ 1015 h 1699"/>
              <a:gd name="T116" fmla="*/ 2165 w 3505"/>
              <a:gd name="T117" fmla="*/ 965 h 1699"/>
              <a:gd name="T118" fmla="*/ 2382 w 3505"/>
              <a:gd name="T119" fmla="*/ 865 h 1699"/>
              <a:gd name="T120" fmla="*/ 2674 w 3505"/>
              <a:gd name="T121" fmla="*/ 961 h 1699"/>
              <a:gd name="T122" fmla="*/ 2847 w 3505"/>
              <a:gd name="T123" fmla="*/ 685 h 1699"/>
              <a:gd name="T124" fmla="*/ 3244 w 3505"/>
              <a:gd name="T125" fmla="*/ 476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close/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close/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close/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close/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close/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close/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close/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close/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close/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close/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lnTo>
                  <a:pt x="1102" y="1477"/>
                </a:lnTo>
                <a:close/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close/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close/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close/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close/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close/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close/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close/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close/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close/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close/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close/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close/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close/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close/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close/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close/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close/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close/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close/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close/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close/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close/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close/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close/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close/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close/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close/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close/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close/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close/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close/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close/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close/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close/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close/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close/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close/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close/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close/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close/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close/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close/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close/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close/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close/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close/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close/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close/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close/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close/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close/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close/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close/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close/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close/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close/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close/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close/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close/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close/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close/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close/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close/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close/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close/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close/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close/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close/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close/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close/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close/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close/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close/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close/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close/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close/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close/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close/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close/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close/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close/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close/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close/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close/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close/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close/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close/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close/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close/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close/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close/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close/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close/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close/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close/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close/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close/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close/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close/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close/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close/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close/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close/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close/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close/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close/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close/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close/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close/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close/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close/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close/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close/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close/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close/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close/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close/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close/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close/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close/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close/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close/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close/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close/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close/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close/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close/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close/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close/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close/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close/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close/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close/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close/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close/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close/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close/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close/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close/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close/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close/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close/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close/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close/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close/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close/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close/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close/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close/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close/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close/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close/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close/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close/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close/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close/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close/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close/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close/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close/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close/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close/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close/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close/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close/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close/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close/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close/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close/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close/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close/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close/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close/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close/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close/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close/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close/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close/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close/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close/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close/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close/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close/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close/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close/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close/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close/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close/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close/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close/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close/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close/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close/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close/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close/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close/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close/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close/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close/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close/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close/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close/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close/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close/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close/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close/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close/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close/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close/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close/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close/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close/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close/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close/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close/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close/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close/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close/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close/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close/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close/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close/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close/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close/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close/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close/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close/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close/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close/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close/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close/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close/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close/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close/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close/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close/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close/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close/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close/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close/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close/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close/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close/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close/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close/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close/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close/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close/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close/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close/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close/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close/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close/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close/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close/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close/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close/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close/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close/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close/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close/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close/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close/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close/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close/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close/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close/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close/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close/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close/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close/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close/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close/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close/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close/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close/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close/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close/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close/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close/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close/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close/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close/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close/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close/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close/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close/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close/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close/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close/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close/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close/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close/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close/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close/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close/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close/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close/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close/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close/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close/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close/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close/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close/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close/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close/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close/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close/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close/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close/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close/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close/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close/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close/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close/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close/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close/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close/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close/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close/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close/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close/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close/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close/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close/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close/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close/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close/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close/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close/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close/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close/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close/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close/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close/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close/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close/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close/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close/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close/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close/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close/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close/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close/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close/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close/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close/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close/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close/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close/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close/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close/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close/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close/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close/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close/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close/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close/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close/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close/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close/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close/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close/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close/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close/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close/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close/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close/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close/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close/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close/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close/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close/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close/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close/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close/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close/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close/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close/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close/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close/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close/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close/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close/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close/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close/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close/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close/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close/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close/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close/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close/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close/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close/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close/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close/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close/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close/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close/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close/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close/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close/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close/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close/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close/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close/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close/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close/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close/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close/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close/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close/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close/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close/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close/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close/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close/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close/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close/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close/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close/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close/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close/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close/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close/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close/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close/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close/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close/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close/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close/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close/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close/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close/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close/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close/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close/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close/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close/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close/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close/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close/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close/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close/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close/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close/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close/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close/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close/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close/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close/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close/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close/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close/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close/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close/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close/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close/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close/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close/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close/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close/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close/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close/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close/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close/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close/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close/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close/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close/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close/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close/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close/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close/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close/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close/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close/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close/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close/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close/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close/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close/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close/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close/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close/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close/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close/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close/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close/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close/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close/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close/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close/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close/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close/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close/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close/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close/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close/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close/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close/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close/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close/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close/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close/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close/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close/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close/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close/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close/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close/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close/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close/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close/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close/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close/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close/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close/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close/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close/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close/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close/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close/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close/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close/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close/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close/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close/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close/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close/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close/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close/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close/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close/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close/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close/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close/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close/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close/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close/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close/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close/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close/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close/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close/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close/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close/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close/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close/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close/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close/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close/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close/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close/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close/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close/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close/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close/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close/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close/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close/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close/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close/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close/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close/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close/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close/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close/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close/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close/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close/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close/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close/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close/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close/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close/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close/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close/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close/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close/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close/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close/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close/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close/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close/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close/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close/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close/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close/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close/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close/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close/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close/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close/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close/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close/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close/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close/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close/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close/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close/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close/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close/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close/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close/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close/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close/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close/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close/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close/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close/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close/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close/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close/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close/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close/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close/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close/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close/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close/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close/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close/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close/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close/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close/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close/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close/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close/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close/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close/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close/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close/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close/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close/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close/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close/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close/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close/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close/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close/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close/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close/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close/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close/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close/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close/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close/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close/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close/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close/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close/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close/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close/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close/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close/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close/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close/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close/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close/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close/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close/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close/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close/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close/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close/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close/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close/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close/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close/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close/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close/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close/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close/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close/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close/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close/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close/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close/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close/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close/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close/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close/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close/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close/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close/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close/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close/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close/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close/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close/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close/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close/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close/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close/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close/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close/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close/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close/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close/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close/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close/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close/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close/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close/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close/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close/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close/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close/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close/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close/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close/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close/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close/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close/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close/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close/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close/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close/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close/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close/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close/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close/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close/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close/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close/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close/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close/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close/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close/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close/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close/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close/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close/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close/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close/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close/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close/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close/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close/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close/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close/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close/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close/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close/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close/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close/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close/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close/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close/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close/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close/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close/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close/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close/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close/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close/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close/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close/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close/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close/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close/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close/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close/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close/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close/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close/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close/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close/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close/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close/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close/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close/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close/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close/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close/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close/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close/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close/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close/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close/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close/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close/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close/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close/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close/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close/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close/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close/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close/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close/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close/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close/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close/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close/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close/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close/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close/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close/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close/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close/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close/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close/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close/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close/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close/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close/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close/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close/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close/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close/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close/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close/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close/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close/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close/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close/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close/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close/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close/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close/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close/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close/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close/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close/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close/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close/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close/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close/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close/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close/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close/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close/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close/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close/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close/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close/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close/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close/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close/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close/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close/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close/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close/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close/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close/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close/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close/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close/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close/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close/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close/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close/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close/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close/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close/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close/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close/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close/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close/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close/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close/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close/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close/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close/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close/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close/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close/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close/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close/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close/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close/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close/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close/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close/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close/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close/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close/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close/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close/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close/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close/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close/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close/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close/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close/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close/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close/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close/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close/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close/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close/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close/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close/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close/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close/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close/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close/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close/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close/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close/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close/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close/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close/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close/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close/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close/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close/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close/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close/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close/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close/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close/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close/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close/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close/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close/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close/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close/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close/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close/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close/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close/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close/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close/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close/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close/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close/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close/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close/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close/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close/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close/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close/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close/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close/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close/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close/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close/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close/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close/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close/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close/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close/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close/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close/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close/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close/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close/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close/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close/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close/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close/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close/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close/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close/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close/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close/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close/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close/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close/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close/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close/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close/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close/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close/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close/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close/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close/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close/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close/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close/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close/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close/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close/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close/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close/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close/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close/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close/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close/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close/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close/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close/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close/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close/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close/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close/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close/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close/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close/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close/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close/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close/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close/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close/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close/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close/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close/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close/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close/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close/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close/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close/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close/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close/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close/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close/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close/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close/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close/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close/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close/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close/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close/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close/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close/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close/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close/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close/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close/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close/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close/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close/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close/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close/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close/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close/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close/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close/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close/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close/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close/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close/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close/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close/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close/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close/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close/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close/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close/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close/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close/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close/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close/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close/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close/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close/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close/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close/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close/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close/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close/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close/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close/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close/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close/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close/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close/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close/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close/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close/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close/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close/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close/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close/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close/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close/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close/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close/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close/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close/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close/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close/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close/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close/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close/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close/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close/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close/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close/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close/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close/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close/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close/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close/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close/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close/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close/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close/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close/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close/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close/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close/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close/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close/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close/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close/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close/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close/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close/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close/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close/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close/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close/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close/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close/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close/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close/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close/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close/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close/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close/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close/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close/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close/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close/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close/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close/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close/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close/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close/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close/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close/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close/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close/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close/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close/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close/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close/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close/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close/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close/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close/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close/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close/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close/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close/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close/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close/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close/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close/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close/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close/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close/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close/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close/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close/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close/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close/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close/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close/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close/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close/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close/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close/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close/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close/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137B287-97EE-461C-BA56-09814843AB6D}"/>
              </a:ext>
            </a:extLst>
          </p:cNvPr>
          <p:cNvSpPr>
            <a:spLocks noEditPoints="1"/>
          </p:cNvSpPr>
          <p:nvPr/>
        </p:nvSpPr>
        <p:spPr bwMode="auto">
          <a:xfrm>
            <a:off x="2885612" y="2022063"/>
            <a:ext cx="5200093" cy="2520673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3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3 w 3505"/>
              <a:gd name="T29" fmla="*/ 483 h 1699"/>
              <a:gd name="T30" fmla="*/ 1051 w 3505"/>
              <a:gd name="T31" fmla="*/ 1663 h 1699"/>
              <a:gd name="T32" fmla="*/ 1558 w 3505"/>
              <a:gd name="T33" fmla="*/ 359 h 1699"/>
              <a:gd name="T34" fmla="*/ 1510 w 3505"/>
              <a:gd name="T35" fmla="*/ 170 h 1699"/>
              <a:gd name="T36" fmla="*/ 1202 w 3505"/>
              <a:gd name="T37" fmla="*/ 252 h 1699"/>
              <a:gd name="T38" fmla="*/ 1107 w 3505"/>
              <a:gd name="T39" fmla="*/ 568 h 1699"/>
              <a:gd name="T40" fmla="*/ 967 w 3505"/>
              <a:gd name="T41" fmla="*/ 902 h 1699"/>
              <a:gd name="T42" fmla="*/ 1681 w 3505"/>
              <a:gd name="T43" fmla="*/ 547 h 1699"/>
              <a:gd name="T44" fmla="*/ 1770 w 3505"/>
              <a:gd name="T45" fmla="*/ 377 h 1699"/>
              <a:gd name="T46" fmla="*/ 1627 w 3505"/>
              <a:gd name="T47" fmla="*/ 490 h 1699"/>
              <a:gd name="T48" fmla="*/ 1003 w 3505"/>
              <a:gd name="T49" fmla="*/ 19 h 1699"/>
              <a:gd name="T50" fmla="*/ 1001 w 3505"/>
              <a:gd name="T51" fmla="*/ 365 h 1699"/>
              <a:gd name="T52" fmla="*/ 1842 w 3505"/>
              <a:gd name="T53" fmla="*/ 119 h 1699"/>
              <a:gd name="T54" fmla="*/ 2675 w 3505"/>
              <a:gd name="T55" fmla="*/ 97 h 1699"/>
              <a:gd name="T56" fmla="*/ 2364 w 3505"/>
              <a:gd name="T57" fmla="*/ 211 h 1699"/>
              <a:gd name="T58" fmla="*/ 178 w 3505"/>
              <a:gd name="T59" fmla="*/ 492 h 1699"/>
              <a:gd name="T60" fmla="*/ 571 w 3505"/>
              <a:gd name="T61" fmla="*/ 232 h 1699"/>
              <a:gd name="T62" fmla="*/ 722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2 w 3505"/>
              <a:gd name="T71" fmla="*/ 1255 h 1699"/>
              <a:gd name="T72" fmla="*/ 2847 w 3505"/>
              <a:gd name="T73" fmla="*/ 946 h 1699"/>
              <a:gd name="T74" fmla="*/ 2886 w 3505"/>
              <a:gd name="T75" fmla="*/ 972 h 1699"/>
              <a:gd name="T76" fmla="*/ 2891 w 3505"/>
              <a:gd name="T77" fmla="*/ 1211 h 1699"/>
              <a:gd name="T78" fmla="*/ 2810 w 3505"/>
              <a:gd name="T79" fmla="*/ 994 h 1699"/>
              <a:gd name="T80" fmla="*/ 1905 w 3505"/>
              <a:gd name="T81" fmla="*/ 454 h 1699"/>
              <a:gd name="T82" fmla="*/ 1794 w 3505"/>
              <a:gd name="T83" fmla="*/ 643 h 1699"/>
              <a:gd name="T84" fmla="*/ 2700 w 3505"/>
              <a:gd name="T85" fmla="*/ 1087 h 1699"/>
              <a:gd name="T86" fmla="*/ 2729 w 3505"/>
              <a:gd name="T87" fmla="*/ 894 h 1699"/>
              <a:gd name="T88" fmla="*/ 3036 w 3505"/>
              <a:gd name="T89" fmla="*/ 696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3 w 3505"/>
              <a:gd name="T99" fmla="*/ 625 h 1699"/>
              <a:gd name="T100" fmla="*/ 2871 w 3505"/>
              <a:gd name="T101" fmla="*/ 1122 h 1699"/>
              <a:gd name="T102" fmla="*/ 2748 w 3505"/>
              <a:gd name="T103" fmla="*/ 207 h 1699"/>
              <a:gd name="T104" fmla="*/ 2159 w 3505"/>
              <a:gd name="T105" fmla="*/ 309 h 1699"/>
              <a:gd name="T106" fmla="*/ 1762 w 3505"/>
              <a:gd name="T107" fmla="*/ 411 h 1699"/>
              <a:gd name="T108" fmla="*/ 1832 w 3505"/>
              <a:gd name="T109" fmla="*/ 507 h 1699"/>
              <a:gd name="T110" fmla="*/ 1871 w 3505"/>
              <a:gd name="T111" fmla="*/ 672 h 1699"/>
              <a:gd name="T112" fmla="*/ 1950 w 3505"/>
              <a:gd name="T113" fmla="*/ 688 h 1699"/>
              <a:gd name="T114" fmla="*/ 1711 w 3505"/>
              <a:gd name="T115" fmla="*/ 1013 h 1699"/>
              <a:gd name="T116" fmla="*/ 2162 w 3505"/>
              <a:gd name="T117" fmla="*/ 965 h 1699"/>
              <a:gd name="T118" fmla="*/ 2381 w 3505"/>
              <a:gd name="T119" fmla="*/ 863 h 1699"/>
              <a:gd name="T120" fmla="*/ 2674 w 3505"/>
              <a:gd name="T121" fmla="*/ 961 h 1699"/>
              <a:gd name="T122" fmla="*/ 2847 w 3505"/>
              <a:gd name="T123" fmla="*/ 687 h 1699"/>
              <a:gd name="T124" fmla="*/ 3242 w 3505"/>
              <a:gd name="T125" fmla="*/ 477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509422-6D1B-4301-B947-FAFBCCFC5543}"/>
              </a:ext>
            </a:extLst>
          </p:cNvPr>
          <p:cNvSpPr/>
          <p:nvPr/>
        </p:nvSpPr>
        <p:spPr>
          <a:xfrm>
            <a:off x="2438851" y="3528251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5209C-B0E6-4D03-B9BC-DEAAA09CC1B5}"/>
              </a:ext>
            </a:extLst>
          </p:cNvPr>
          <p:cNvSpPr txBox="1"/>
          <p:nvPr/>
        </p:nvSpPr>
        <p:spPr>
          <a:xfrm>
            <a:off x="2492754" y="3444083"/>
            <a:ext cx="965329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Santa Clara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DA4FA-3AE0-4718-AFE5-D54219AC46D2}"/>
              </a:ext>
            </a:extLst>
          </p:cNvPr>
          <p:cNvSpPr/>
          <p:nvPr/>
        </p:nvSpPr>
        <p:spPr>
          <a:xfrm>
            <a:off x="8546814" y="3528363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BB556-A564-4FEB-87BC-106D62FFA89A}"/>
              </a:ext>
            </a:extLst>
          </p:cNvPr>
          <p:cNvSpPr txBox="1"/>
          <p:nvPr/>
        </p:nvSpPr>
        <p:spPr>
          <a:xfrm>
            <a:off x="8600717" y="3444194"/>
            <a:ext cx="57426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Tokyo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CBE3F-0E51-4892-BB13-3C41F4A85E89}"/>
              </a:ext>
            </a:extLst>
          </p:cNvPr>
          <p:cNvSpPr/>
          <p:nvPr/>
        </p:nvSpPr>
        <p:spPr>
          <a:xfrm>
            <a:off x="5883168" y="2768748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681DE-CF57-41B6-99B7-BAAB78D19E3C}"/>
              </a:ext>
            </a:extLst>
          </p:cNvPr>
          <p:cNvSpPr txBox="1"/>
          <p:nvPr/>
        </p:nvSpPr>
        <p:spPr>
          <a:xfrm>
            <a:off x="5937070" y="2684580"/>
            <a:ext cx="723275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Helsinki</a:t>
            </a:r>
          </a:p>
        </p:txBody>
      </p:sp>
    </p:spTree>
    <p:extLst>
      <p:ext uri="{BB962C8B-B14F-4D97-AF65-F5344CB8AC3E}">
        <p14:creationId xmlns:p14="http://schemas.microsoft.com/office/powerpoint/2010/main" val="42131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</a:t>
            </a:r>
            <a:r>
              <a:rPr lang="en-US" b="1" i="1" dirty="0" err="1"/>
              <a:t>TempLand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</a:t>
            </a:r>
            <a:r>
              <a:rPr lang="en-US" b="1" i="1" dirty="0" err="1"/>
              <a:t>TempGloba</a:t>
            </a:r>
            <a:r>
              <a:rPr lang="en-US" b="1" dirty="0" err="1"/>
              <a:t>l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82576</TotalTime>
  <Words>692</Words>
  <Application>Microsoft Office PowerPoint</Application>
  <PresentationFormat>Custom</PresentationFormat>
  <Paragraphs>210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PowerPoint Presentation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&lt;OTHER DATASET&gt;</vt:lpstr>
      <vt:lpstr>Merged dataset</vt:lpstr>
      <vt:lpstr>Clustering</vt:lpstr>
      <vt:lpstr>Merged Dataset: Clustering</vt:lpstr>
      <vt:lpstr>Clustering: Temperature values</vt:lpstr>
      <vt:lpstr>Clustering: Temperature values</vt:lpstr>
      <vt:lpstr>Clustering: Temperature values</vt:lpstr>
      <vt:lpstr>Clustering: Features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ClAssification</vt:lpstr>
      <vt:lpstr>Template</vt:lpstr>
      <vt:lpstr>Anomaly Detection</vt:lpstr>
      <vt:lpstr>Template</vt:lpstr>
      <vt:lpstr>Statistical Analysis</vt:lpstr>
      <vt:lpstr>Template</vt:lpstr>
      <vt:lpstr>Natural Disasters</vt:lpstr>
      <vt:lpstr>Template</vt:lpstr>
      <vt:lpstr>ConClusion</vt:lpstr>
      <vt:lpstr>Learning outcomes</vt:lpstr>
      <vt:lpstr>PowerPoint Presentation</vt:lpstr>
      <vt:lpstr>Multi-image layout 4up</vt:lpstr>
      <vt:lpstr>title</vt:lpstr>
      <vt:lpstr>Imagery, chart  and text</vt:lpstr>
      <vt:lpstr>PowerPoint Presentation</vt:lpstr>
      <vt:lpstr>Timeline with images</vt:lpstr>
      <vt:lpstr>World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Negi, Pushkar Singh</cp:lastModifiedBy>
  <cp:revision>3564</cp:revision>
  <dcterms:created xsi:type="dcterms:W3CDTF">2008-01-24T03:11:41Z</dcterms:created>
  <dcterms:modified xsi:type="dcterms:W3CDTF">2018-12-09T23:57:38Z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